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5B2087-A359-6A28-A661-62B3B2FE7909}" v="13" dt="2026-07-18T00:51:12.7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CC402-8825-41F2-843B-B2D84AC1CEF5}" type="datetimeFigureOut">
              <a:t>2026-07-17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3AC31-ED6F-41E7-990C-A5549538231C}" type="slidenum"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616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411480" y="411480"/>
            <a:ext cx="11365992" cy="603504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12700">
            <a:solidFill>
              <a:srgbClr val="E6ECF3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4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685800"/>
            <a:ext cx="2971800" cy="10515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77240" y="1901952"/>
            <a:ext cx="5486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소개자료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804672" y="3310128"/>
            <a:ext cx="5349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가입부터 지정 시간 전화, 알림 확인, AI 아바타 돌봄통화까지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노년층이 쉽게 이용할 수 있도록 자동으로 연결되는 서비스 흐름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804672" y="4251960"/>
            <a:ext cx="1225296" cy="384048"/>
          </a:xfrm>
          <a:prstGeom prst="roundRect">
            <a:avLst>
              <a:gd name="adj" fmla="val 19048"/>
            </a:avLst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5"/>
          <p:cNvSpPr/>
          <p:nvPr/>
        </p:nvSpPr>
        <p:spPr>
          <a:xfrm>
            <a:off x="850392" y="4370832"/>
            <a:ext cx="113385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서버 자동 처리</a:t>
            </a:r>
            <a:endParaRPr lang="en-US" sz="760" dirty="0"/>
          </a:p>
        </p:txBody>
      </p:sp>
      <p:sp>
        <p:nvSpPr>
          <p:cNvPr id="9" name="Shape 6"/>
          <p:cNvSpPr/>
          <p:nvPr/>
        </p:nvSpPr>
        <p:spPr>
          <a:xfrm>
            <a:off x="2194560" y="4251960"/>
            <a:ext cx="1225296" cy="384048"/>
          </a:xfrm>
          <a:prstGeom prst="roundRect">
            <a:avLst>
              <a:gd name="adj" fmla="val 19048"/>
            </a:avLst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2240280" y="4370832"/>
            <a:ext cx="113385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앱 사용자</a:t>
            </a:r>
            <a:endParaRPr lang="en-US" sz="760" dirty="0"/>
          </a:p>
        </p:txBody>
      </p:sp>
      <p:sp>
        <p:nvSpPr>
          <p:cNvPr id="11" name="Shape 8"/>
          <p:cNvSpPr/>
          <p:nvPr/>
        </p:nvSpPr>
        <p:spPr>
          <a:xfrm>
            <a:off x="3584448" y="4251960"/>
            <a:ext cx="1225296" cy="384048"/>
          </a:xfrm>
          <a:prstGeom prst="roundRect">
            <a:avLst>
              <a:gd name="adj" fmla="val 19048"/>
            </a:avLst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9"/>
          <p:cNvSpPr/>
          <p:nvPr/>
        </p:nvSpPr>
        <p:spPr>
          <a:xfrm>
            <a:off x="3630168" y="4370832"/>
            <a:ext cx="113385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전화 수신</a:t>
            </a:r>
            <a:endParaRPr lang="en-US" sz="760" dirty="0"/>
          </a:p>
        </p:txBody>
      </p:sp>
      <p:sp>
        <p:nvSpPr>
          <p:cNvPr id="13" name="Shape 10"/>
          <p:cNvSpPr/>
          <p:nvPr/>
        </p:nvSpPr>
        <p:spPr>
          <a:xfrm>
            <a:off x="4974336" y="4251960"/>
            <a:ext cx="1225296" cy="384048"/>
          </a:xfrm>
          <a:prstGeom prst="roundRect">
            <a:avLst>
              <a:gd name="adj" fmla="val 19048"/>
            </a:avLst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5020056" y="4370832"/>
            <a:ext cx="113385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아바타 통화</a:t>
            </a:r>
            <a:endParaRPr lang="en-US" sz="760" dirty="0"/>
          </a:p>
        </p:txBody>
      </p:sp>
      <p:sp>
        <p:nvSpPr>
          <p:cNvPr id="15" name="Shape 12"/>
          <p:cNvSpPr/>
          <p:nvPr/>
        </p:nvSpPr>
        <p:spPr>
          <a:xfrm>
            <a:off x="6537960" y="713232"/>
            <a:ext cx="4434840" cy="5212080"/>
          </a:xfrm>
          <a:prstGeom prst="roundRect">
            <a:avLst>
              <a:gd name="adj" fmla="val 2474"/>
            </a:avLst>
          </a:prstGeom>
          <a:solidFill>
            <a:srgbClr val="FFFFFF"/>
          </a:solidFill>
          <a:ln w="12700">
            <a:solidFill>
              <a:srgbClr val="E4EAF1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6" name="Image 1" descr="/mnt/data/8(6).jpg"/>
          <p:cNvPicPr>
            <a:picLocks noChangeAspect="1"/>
          </p:cNvPicPr>
          <p:nvPr/>
        </p:nvPicPr>
        <p:blipFill>
          <a:blip r:embed="rId4"/>
          <a:srcRect t="25367" b="25367"/>
          <a:stretch/>
        </p:blipFill>
        <p:spPr>
          <a:xfrm>
            <a:off x="6720840" y="932688"/>
            <a:ext cx="4069080" cy="434340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812280" y="544068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일상 안부 대화 중심의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경험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10881360" y="6126480"/>
            <a:ext cx="731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1/19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돌봄통화 동의 후 전화 끊기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돌봄통화 동의 완료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② 지정 시간, 돌봄 어르신 전화 연결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10/19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FFF2E8"/>
          </a:solidFill>
          <a:ln w="15240">
            <a:solidFill>
              <a:srgbClr val="F47B20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전화 · 전화 수신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1993392" y="2404872"/>
            <a:ext cx="1874520" cy="187452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2212848" y="3044952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동의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종료</a:t>
            </a:r>
            <a:endParaRPr lang="en-US" sz="2000" dirty="0"/>
          </a:p>
        </p:txBody>
      </p:sp>
      <p:sp>
        <p:nvSpPr>
          <p:cNvPr id="19" name="Shape 16"/>
          <p:cNvSpPr/>
          <p:nvPr/>
        </p:nvSpPr>
        <p:spPr>
          <a:xfrm>
            <a:off x="1645920" y="4599432"/>
            <a:ext cx="2560320" cy="685800"/>
          </a:xfrm>
          <a:prstGeom prst="chevron">
            <a:avLst/>
          </a:prstGeom>
          <a:solidFill>
            <a:srgbClr val="FFF2E8"/>
          </a:solidFill>
          <a:ln w="1524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1719072" y="4818888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돌봄통화 동의 완료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19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1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어르신이 AI 아바타 돌봄통화 진행에 동의합니다.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3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동의가 확인되면 안내 전화는 종료됩니다.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Text 25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전화 종료 이후 앱 알림 단계로 자동 전환됩니다.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FFF2E8"/>
          </a:solidFill>
          <a:ln w="12700">
            <a:solidFill>
              <a:srgbClr val="F47B20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7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돌봄통화 동의 완료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2" name="Text 29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3" name="Shape 30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1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2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3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4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5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6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7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8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9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40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1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2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3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4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8" name="Shape 45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전화 종료 감지 후 PUSH 알림 보내기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서버 자동 처리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③ 알림 확인 및 통화 시작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11/19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EAF8F0"/>
          </a:solidFill>
          <a:ln w="15240">
            <a:solidFill>
              <a:srgbClr val="149A5A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서버 · 자동 처리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1993392" y="2404872"/>
            <a:ext cx="1874520" cy="187452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2212848" y="3044952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PUSH</a:t>
            </a:r>
            <a:endParaRPr lang="en-US" sz="2000" dirty="0"/>
          </a:p>
        </p:txBody>
      </p:sp>
      <p:sp>
        <p:nvSpPr>
          <p:cNvPr id="19" name="Shape 16"/>
          <p:cNvSpPr/>
          <p:nvPr/>
        </p:nvSpPr>
        <p:spPr>
          <a:xfrm>
            <a:off x="1645920" y="4599432"/>
            <a:ext cx="2560320" cy="685800"/>
          </a:xfrm>
          <a:prstGeom prst="chevron">
            <a:avLst/>
          </a:prstGeom>
          <a:solidFill>
            <a:srgbClr val="EAF8F0"/>
          </a:solidFill>
          <a:ln w="1524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1719072" y="4818888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PUSH 알림 발송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19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1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서버가 안내 전화 종료 상태를 자동으로 감지합니다.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3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앱으로 AI 아바타 통화 시작 알림을 전송합니다.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Text 25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전화에서 앱으로 자연스럽게 이어지도록 연결합니다.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EAF8F0"/>
          </a:solidFill>
          <a:ln w="12700">
            <a:solidFill>
              <a:srgbClr val="149A5A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7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PUSH 알림 발송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2" name="Text 29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3" name="Shape 30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1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2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3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4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5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6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7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8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9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40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1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2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3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4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8" name="Shape 45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알림 메시지 도착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눌러주세요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③ 알림 확인 및 통화 시작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12/19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EAF8F0"/>
          </a:solidFill>
          <a:ln w="15240">
            <a:solidFill>
              <a:srgbClr val="149A5A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앱 · 앱 사용자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2075688" y="2084832"/>
            <a:ext cx="1700784" cy="3529584"/>
          </a:xfrm>
          <a:prstGeom prst="roundRect">
            <a:avLst>
              <a:gd name="adj" fmla="val 9677"/>
            </a:avLst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8" name="Image 1" descr="/mnt/data/5(5).jpg"/>
          <p:cNvPicPr>
            <a:picLocks noChangeAspect="1"/>
          </p:cNvPicPr>
          <p:nvPr/>
        </p:nvPicPr>
        <p:blipFill>
          <a:blip r:embed="rId4"/>
          <a:srcRect l="213" r="213"/>
          <a:stretch/>
        </p:blipFill>
        <p:spPr>
          <a:xfrm>
            <a:off x="2148840" y="2157984"/>
            <a:ext cx="1554480" cy="338328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60120" y="574243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눌러주세요</a:t>
            </a:r>
            <a:endParaRPr lang="en-US" sz="920" dirty="0"/>
          </a:p>
        </p:txBody>
      </p:sp>
      <p:sp>
        <p:nvSpPr>
          <p:cNvPr id="20" name="Shape 16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7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19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잠금화면 또는 알림창에 안부드림 알림이 표시됩니다.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1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어르신이 알림을 누르면 앱으로 이동합니다.</a:t>
            </a:r>
            <a:endParaRPr lang="en-US" sz="1400" dirty="0"/>
          </a:p>
        </p:txBody>
      </p:sp>
      <p:sp>
        <p:nvSpPr>
          <p:cNvPr id="26" name="Shape 22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3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다음 단계에서 AI 아바타 통화를 시작할 수 있습니다.</a:t>
            </a:r>
            <a:endParaRPr lang="en-US" sz="1400" dirty="0"/>
          </a:p>
        </p:txBody>
      </p:sp>
      <p:sp>
        <p:nvSpPr>
          <p:cNvPr id="28" name="Shape 24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EAF8F0"/>
          </a:solidFill>
          <a:ln w="12700">
            <a:solidFill>
              <a:srgbClr val="149A5A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5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알림 확인 및 앱 이동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1" name="Text 27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2" name="Shape 28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Shape 29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0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1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2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3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4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5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6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7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8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39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0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1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2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3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통화 시작 버튼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대화 시작하기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③ 알림 확인 및 통화 시작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13/19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EAF8F0"/>
          </a:solidFill>
          <a:ln w="15240">
            <a:solidFill>
              <a:srgbClr val="149A5A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앱 · 앱 사용자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2075688" y="2084832"/>
            <a:ext cx="1700784" cy="3529584"/>
          </a:xfrm>
          <a:prstGeom prst="roundRect">
            <a:avLst>
              <a:gd name="adj" fmla="val 9677"/>
            </a:avLst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8" name="Image 1" descr="/mnt/data/6(5).jpg"/>
          <p:cNvPicPr>
            <a:picLocks noChangeAspect="1"/>
          </p:cNvPicPr>
          <p:nvPr/>
        </p:nvPicPr>
        <p:blipFill>
          <a:blip r:embed="rId4"/>
          <a:srcRect l="213" r="213"/>
          <a:stretch/>
        </p:blipFill>
        <p:spPr>
          <a:xfrm>
            <a:off x="2148840" y="2157984"/>
            <a:ext cx="1554480" cy="338328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60120" y="574243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대화 시작하기</a:t>
            </a:r>
            <a:endParaRPr lang="en-US" sz="920" dirty="0"/>
          </a:p>
        </p:txBody>
      </p:sp>
      <p:sp>
        <p:nvSpPr>
          <p:cNvPr id="20" name="Shape 16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7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19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앱 화면에서 큰 시작 버튼을 확인합니다.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1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어르신이 버튼을 눌러 AI 아바타 통화를 시작합니다.</a:t>
            </a:r>
            <a:endParaRPr lang="en-US" sz="1400" dirty="0"/>
          </a:p>
        </p:txBody>
      </p:sp>
      <p:sp>
        <p:nvSpPr>
          <p:cNvPr id="26" name="Shape 22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3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민감한 내용 안내 후 안전하게 대화가 시작됩니다.</a:t>
            </a:r>
            <a:endParaRPr lang="en-US" sz="1400" dirty="0"/>
          </a:p>
        </p:txBody>
      </p:sp>
      <p:sp>
        <p:nvSpPr>
          <p:cNvPr id="28" name="Shape 24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EAF8F0"/>
          </a:solidFill>
          <a:ln w="12700">
            <a:solidFill>
              <a:srgbClr val="149A5A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5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AI 아바타 통화 시작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1" name="Text 27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2" name="Shape 28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Shape 29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0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1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2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3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4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5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6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7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8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39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0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1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2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3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아바타 통화 초입 화면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첫 인사와 상태 확인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④ AI 아바타 돌봄통화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14/19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F1EBFF"/>
          </a:solidFill>
          <a:ln w="15240">
            <a:solidFill>
              <a:srgbClr val="6D43B6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아바타 통화 · 자동 통화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2075688" y="2084832"/>
            <a:ext cx="1700784" cy="3529584"/>
          </a:xfrm>
          <a:prstGeom prst="roundRect">
            <a:avLst>
              <a:gd name="adj" fmla="val 9677"/>
            </a:avLst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8" name="Image 1" descr="/mnt/data/7(5).jpg"/>
          <p:cNvPicPr>
            <a:picLocks noChangeAspect="1"/>
          </p:cNvPicPr>
          <p:nvPr/>
        </p:nvPicPr>
        <p:blipFill>
          <a:blip r:embed="rId4"/>
          <a:srcRect l="213" r="213"/>
          <a:stretch/>
        </p:blipFill>
        <p:spPr>
          <a:xfrm>
            <a:off x="2148840" y="2157984"/>
            <a:ext cx="1554480" cy="338328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60120" y="574243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첫 인사와 상태 확인</a:t>
            </a:r>
            <a:endParaRPr lang="en-US" sz="920" dirty="0"/>
          </a:p>
        </p:txBody>
      </p:sp>
      <p:sp>
        <p:nvSpPr>
          <p:cNvPr id="20" name="Shape 16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7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19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친근한 AI 아바타가 화면에 등장해 인사합니다.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1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기분과 식사 여부 등 일상 안부를 먼저 확인합니다.</a:t>
            </a:r>
            <a:endParaRPr lang="en-US" sz="1400" dirty="0"/>
          </a:p>
        </p:txBody>
      </p:sp>
      <p:sp>
        <p:nvSpPr>
          <p:cNvPr id="26" name="Shape 22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3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버튼 또는 음성으로 편하게 응답할 수 있습니다.</a:t>
            </a:r>
            <a:endParaRPr lang="en-US" sz="1400" dirty="0"/>
          </a:p>
        </p:txBody>
      </p:sp>
      <p:sp>
        <p:nvSpPr>
          <p:cNvPr id="28" name="Shape 24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F1EBFF"/>
          </a:solidFill>
          <a:ln w="12700">
            <a:solidFill>
              <a:srgbClr val="6D43B6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5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초기 안부 확인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1" name="Text 27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2" name="Shape 28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Shape 29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0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1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2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3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4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5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6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7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8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39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0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1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2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3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어르신과 AI 아바타 대화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자연스러운 일상 대화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④ AI 아바타 돌봄통화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15/19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F1EBFF"/>
          </a:solidFill>
          <a:ln w="15240">
            <a:solidFill>
              <a:srgbClr val="6D43B6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아바타 통화 · 자동 통화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7" name="Image 1" descr="/mnt/data/8(6).jpg"/>
          <p:cNvPicPr>
            <a:picLocks noChangeAspect="1"/>
          </p:cNvPicPr>
          <p:nvPr/>
        </p:nvPicPr>
        <p:blipFill>
          <a:blip r:embed="rId4"/>
          <a:srcRect t="32540" b="32540"/>
          <a:stretch/>
        </p:blipFill>
        <p:spPr>
          <a:xfrm>
            <a:off x="841248" y="2157984"/>
            <a:ext cx="4169664" cy="3154680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960120" y="5422392"/>
            <a:ext cx="1920240" cy="475488"/>
          </a:xfrm>
          <a:prstGeom prst="roundRect">
            <a:avLst>
              <a:gd name="adj" fmla="val 15385"/>
            </a:avLst>
          </a:prstGeom>
          <a:solidFill>
            <a:srgbClr val="F1EBFF"/>
          </a:solidFill>
          <a:ln w="1016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Text 15"/>
          <p:cNvSpPr/>
          <p:nvPr/>
        </p:nvSpPr>
        <p:spPr>
          <a:xfrm>
            <a:off x="1078992" y="5541264"/>
            <a:ext cx="16824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3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아바타: 오늘 날씨가 참 좋네요.</a:t>
            </a:r>
            <a:endParaRPr lang="en-US" sz="730" dirty="0"/>
          </a:p>
        </p:txBody>
      </p:sp>
      <p:sp>
        <p:nvSpPr>
          <p:cNvPr id="20" name="Shape 16"/>
          <p:cNvSpPr/>
          <p:nvPr/>
        </p:nvSpPr>
        <p:spPr>
          <a:xfrm>
            <a:off x="2999232" y="5422392"/>
            <a:ext cx="1920240" cy="475488"/>
          </a:xfrm>
          <a:prstGeom prst="roundRect">
            <a:avLst>
              <a:gd name="adj" fmla="val 15385"/>
            </a:avLst>
          </a:prstGeom>
          <a:solidFill>
            <a:srgbClr val="EAF8F0"/>
          </a:solidFill>
          <a:ln w="1016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7"/>
          <p:cNvSpPr/>
          <p:nvPr/>
        </p:nvSpPr>
        <p:spPr>
          <a:xfrm>
            <a:off x="3090672" y="5541264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3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어르신: 네, 산책하기 딱 좋아요.</a:t>
            </a:r>
            <a:endParaRPr lang="en-US" sz="730" dirty="0"/>
          </a:p>
        </p:txBody>
      </p:sp>
      <p:sp>
        <p:nvSpPr>
          <p:cNvPr id="22" name="Shape 18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19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4" name="Shape 20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1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어르신이 스마트폰을 보며 AI 아바타와 대화합니다.</a:t>
            </a:r>
            <a:endParaRPr lang="en-US" sz="1400" dirty="0"/>
          </a:p>
        </p:txBody>
      </p:sp>
      <p:sp>
        <p:nvSpPr>
          <p:cNvPr id="26" name="Shape 22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3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날씨, 식사, 기분 등 일상 중심의 안부 대화가 이어집니다.</a:t>
            </a:r>
            <a:endParaRPr lang="en-US" sz="1400" dirty="0"/>
          </a:p>
        </p:txBody>
      </p:sp>
      <p:sp>
        <p:nvSpPr>
          <p:cNvPr id="28" name="Shape 24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5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노년층도 부담 없이 참여할 수 있는 대화 경험을 제공합니다.</a:t>
            </a:r>
            <a:endParaRPr lang="en-US" sz="1400" dirty="0"/>
          </a:p>
        </p:txBody>
      </p:sp>
      <p:sp>
        <p:nvSpPr>
          <p:cNvPr id="30" name="Shape 26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F1EBFF"/>
          </a:solidFill>
          <a:ln w="12700">
            <a:solidFill>
              <a:srgbClr val="6D43B6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Text 27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AI 아바타 돌봄 대화 진행</a:t>
            </a:r>
            <a:endParaRPr lang="en-US" sz="1150" dirty="0"/>
          </a:p>
        </p:txBody>
      </p:sp>
      <p:sp>
        <p:nvSpPr>
          <p:cNvPr id="32" name="Text 28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3" name="Text 29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4" name="Shape 30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1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2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3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4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5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6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7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8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39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0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1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2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3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8" name="Shape 44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9" name="Shape 45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통화 마지막 화면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마무리 인사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④ AI 아바타 돌봄통화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16/19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F1EBFF"/>
          </a:solidFill>
          <a:ln w="15240">
            <a:solidFill>
              <a:srgbClr val="6D43B6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아바타 통화 · 자동 통화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2075688" y="2084832"/>
            <a:ext cx="1700784" cy="3529584"/>
          </a:xfrm>
          <a:prstGeom prst="roundRect">
            <a:avLst>
              <a:gd name="adj" fmla="val 9677"/>
            </a:avLst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8" name="Image 1" descr="/mnt/data/9(5).jpg"/>
          <p:cNvPicPr>
            <a:picLocks noChangeAspect="1"/>
          </p:cNvPicPr>
          <p:nvPr/>
        </p:nvPicPr>
        <p:blipFill>
          <a:blip r:embed="rId4"/>
          <a:srcRect l="213" r="213"/>
          <a:stretch/>
        </p:blipFill>
        <p:spPr>
          <a:xfrm>
            <a:off x="2148840" y="2157984"/>
            <a:ext cx="1554480" cy="338328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60120" y="574243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마무리 인사</a:t>
            </a:r>
            <a:endParaRPr lang="en-US" sz="920" dirty="0"/>
          </a:p>
        </p:txBody>
      </p:sp>
      <p:sp>
        <p:nvSpPr>
          <p:cNvPr id="20" name="Shape 16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7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19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아바타가 오늘 대화를 정리하고 감사 인사를 전합니다.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1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추가 도움이 필요한지 마지막으로 확인합니다.</a:t>
            </a:r>
            <a:endParaRPr lang="en-US" sz="1400" dirty="0"/>
          </a:p>
        </p:txBody>
      </p:sp>
      <p:sp>
        <p:nvSpPr>
          <p:cNvPr id="26" name="Shape 22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3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다음 만남을 안내하며 안정적으로 대화를 마무리합니다.</a:t>
            </a:r>
            <a:endParaRPr lang="en-US" sz="1400" dirty="0"/>
          </a:p>
        </p:txBody>
      </p:sp>
      <p:sp>
        <p:nvSpPr>
          <p:cNvPr id="28" name="Shape 24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F1EBFF"/>
          </a:solidFill>
          <a:ln w="12700">
            <a:solidFill>
              <a:srgbClr val="6D43B6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5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돌봄통화 마무리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1" name="Text 27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2" name="Shape 28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Shape 29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0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1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2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3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4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5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6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7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8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39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0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1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2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3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자동 종료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통화가 자동으로 종료됩니다.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④ AI 아바타 돌봄통화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17/19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F1EBFF"/>
          </a:solidFill>
          <a:ln w="15240">
            <a:solidFill>
              <a:srgbClr val="6D43B6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아바타 통화 · 자동 통화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1993392" y="2404872"/>
            <a:ext cx="1874520" cy="187452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2212848" y="3044952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자동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종료</a:t>
            </a:r>
            <a:endParaRPr lang="en-US" sz="2000" dirty="0"/>
          </a:p>
        </p:txBody>
      </p:sp>
      <p:sp>
        <p:nvSpPr>
          <p:cNvPr id="19" name="Shape 16"/>
          <p:cNvSpPr/>
          <p:nvPr/>
        </p:nvSpPr>
        <p:spPr>
          <a:xfrm>
            <a:off x="1645920" y="4599432"/>
            <a:ext cx="2560320" cy="685800"/>
          </a:xfrm>
          <a:prstGeom prst="chevron">
            <a:avLst/>
          </a:prstGeom>
          <a:solidFill>
            <a:srgbClr val="F1EBFF"/>
          </a:solidFill>
          <a:ln w="1524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1719072" y="4818888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통화 종료 및 다음 일정 대기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19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1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마무리 인사 후 통화가 자동으로 종료됩니다.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3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서비스는 다음 지정 시간까지 대기합니다.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Text 25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기관 담당자는 통화 흐름과 상태를 확인할 수 있습니다.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F1EBFF"/>
          </a:solidFill>
          <a:ln w="12700">
            <a:solidFill>
              <a:srgbClr val="6D43B6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7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통화 종료 및 다음 일정 대기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2" name="Text 29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3" name="Shape 30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1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2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3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4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5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6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7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8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9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40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149A5A"/>
          </a:solidFill>
          <a:ln w="1270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1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2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3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4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6D43B6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8" name="Shape 45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109728"/>
          </a:xfrm>
          <a:prstGeom prst="rect">
            <a:avLst/>
          </a:prstGeom>
          <a:solidFill>
            <a:srgbClr val="10447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502920" y="438912"/>
            <a:ext cx="566928" cy="566928"/>
          </a:xfrm>
          <a:prstGeom prst="ellipse">
            <a:avLst/>
          </a:prstGeom>
          <a:solidFill>
            <a:srgbClr val="6F4EC1"/>
          </a:solidFill>
          <a:ln>
            <a:solidFill>
              <a:srgbClr val="6F4E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맑은 고딕"/>
              </a:rPr>
              <a:t>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329184"/>
            <a:ext cx="5212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282828"/>
                </a:solidFill>
                <a:latin typeface="맑은 고딕"/>
              </a:rPr>
              <a:t>기관 담당자 관제 대시보드 확인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0432" y="749808"/>
            <a:ext cx="5669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>
                <a:solidFill>
                  <a:srgbClr val="606C7C"/>
                </a:solidFill>
                <a:latin typeface="맑은 고딕"/>
              </a:rPr>
              <a:t>통화 종료 후 확인된 안부와 위기 알림은 기관 담당자가 관제 화면에서 살필 수 있습니다.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062687" y="329475"/>
            <a:ext cx="2224313" cy="398562"/>
          </a:xfrm>
          <a:prstGeom prst="roundRect">
            <a:avLst/>
          </a:prstGeom>
          <a:solidFill>
            <a:srgbClr val="EEF5FC"/>
          </a:solidFill>
          <a:ln>
            <a:solidFill>
              <a:srgbClr val="10447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 dirty="0">
                <a:solidFill>
                  <a:srgbClr val="10447C"/>
                </a:solidFill>
                <a:latin typeface="맑은 고딕"/>
              </a:rPr>
              <a:t>⑤ </a:t>
            </a:r>
            <a:r>
              <a:rPr sz="1300" b="1" dirty="0" err="1">
                <a:solidFill>
                  <a:srgbClr val="10447C"/>
                </a:solidFill>
                <a:latin typeface="맑은 고딕"/>
              </a:rPr>
              <a:t>사후</a:t>
            </a:r>
            <a:r>
              <a:rPr sz="1300" b="1" dirty="0">
                <a:solidFill>
                  <a:srgbClr val="10447C"/>
                </a:solidFill>
                <a:latin typeface="맑은 고딕"/>
              </a:rPr>
              <a:t> </a:t>
            </a:r>
            <a:r>
              <a:rPr sz="1300" b="1" dirty="0" err="1">
                <a:solidFill>
                  <a:srgbClr val="10447C"/>
                </a:solidFill>
                <a:latin typeface="맑은 고딕"/>
              </a:rPr>
              <a:t>확인</a:t>
            </a:r>
            <a:r>
              <a:rPr sz="1300" b="1" dirty="0">
                <a:solidFill>
                  <a:srgbClr val="10447C"/>
                </a:solidFill>
                <a:latin typeface="맑은 고딕"/>
              </a:rPr>
              <a:t> 및 </a:t>
            </a:r>
            <a:r>
              <a:rPr sz="1300" b="1" dirty="0" err="1">
                <a:solidFill>
                  <a:srgbClr val="10447C"/>
                </a:solidFill>
                <a:latin typeface="맑은 고딕"/>
              </a:rPr>
              <a:t>후속</a:t>
            </a:r>
            <a:r>
              <a:rPr sz="1300" b="1" dirty="0">
                <a:solidFill>
                  <a:srgbClr val="10447C"/>
                </a:solidFill>
                <a:latin typeface="맑은 고딕"/>
              </a:rPr>
              <a:t> </a:t>
            </a:r>
            <a:r>
              <a:rPr sz="1300" b="1" dirty="0" err="1">
                <a:solidFill>
                  <a:srgbClr val="10447C"/>
                </a:solidFill>
                <a:latin typeface="맑은 고딕"/>
              </a:rPr>
              <a:t>조치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01168"/>
            <a:ext cx="1417320" cy="50061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40080" y="1234440"/>
            <a:ext cx="7406640" cy="4343400"/>
          </a:xfrm>
          <a:prstGeom prst="roundRect">
            <a:avLst/>
          </a:prstGeom>
          <a:solidFill>
            <a:srgbClr val="F8FAFC"/>
          </a:solidFill>
          <a:ln>
            <a:solidFill>
              <a:srgbClr val="DD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868680" y="1417320"/>
            <a:ext cx="2011680" cy="384048"/>
          </a:xfrm>
          <a:prstGeom prst="roundRect">
            <a:avLst/>
          </a:prstGeom>
          <a:solidFill>
            <a:srgbClr val="10447C"/>
          </a:solidFill>
          <a:ln>
            <a:solidFill>
              <a:srgbClr val="10447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맑은 고딕"/>
              </a:rPr>
              <a:t>관제 화면 예시</a:t>
            </a:r>
          </a:p>
        </p:txBody>
      </p:sp>
      <p:pic>
        <p:nvPicPr>
          <p:cNvPr id="11" name="Picture 10" descr="69e40896-29bf-5395-9fc7-acaf8552ad2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783080"/>
            <a:ext cx="6949440" cy="34290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8183879" y="1234440"/>
            <a:ext cx="324612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DDE2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8394192" y="1426464"/>
            <a:ext cx="1737360" cy="384048"/>
          </a:xfrm>
          <a:prstGeom prst="roundRect">
            <a:avLst/>
          </a:prstGeom>
          <a:solidFill>
            <a:srgbClr val="F3EEFC"/>
          </a:solidFill>
          <a:ln>
            <a:solidFill>
              <a:srgbClr val="6F4E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6F4EC1"/>
                </a:solidFill>
                <a:latin typeface="맑은 고딕"/>
              </a:rPr>
              <a:t>핵심 설명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75904" y="1874519"/>
            <a:ext cx="2788920" cy="2606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300" b="1">
                <a:solidFill>
                  <a:srgbClr val="10447C"/>
                </a:solidFill>
                <a:latin typeface="맑은 고딕"/>
              </a:rPr>
              <a:t>● </a:t>
            </a:r>
            <a:r>
              <a:rPr sz="1180">
                <a:solidFill>
                  <a:srgbClr val="282828"/>
                </a:solidFill>
                <a:latin typeface="맑은 고딕"/>
              </a:rPr>
              <a:t>전체 대상자, 안부 완료, 미응답, 위기 알림 등 전체 현황을 한눈에 확인합니다.</a:t>
            </a:r>
          </a:p>
          <a:p>
            <a:pPr>
              <a:spcAft>
                <a:spcPts val="800"/>
              </a:spcAft>
            </a:pPr>
            <a:r>
              <a:rPr sz="1300" b="1">
                <a:solidFill>
                  <a:srgbClr val="229560"/>
                </a:solidFill>
                <a:latin typeface="맑은 고딕"/>
              </a:rPr>
              <a:t>● </a:t>
            </a:r>
            <a:r>
              <a:rPr sz="1180">
                <a:solidFill>
                  <a:srgbClr val="282828"/>
                </a:solidFill>
                <a:latin typeface="맑은 고딕"/>
              </a:rPr>
              <a:t>대상자별 최근 통화 요약과 상태를 상세하게 살펴봅니다.</a:t>
            </a:r>
          </a:p>
          <a:p>
            <a:pPr>
              <a:spcAft>
                <a:spcPts val="800"/>
              </a:spcAft>
            </a:pPr>
            <a:r>
              <a:rPr sz="1300" b="1">
                <a:solidFill>
                  <a:srgbClr val="EB8400"/>
                </a:solidFill>
                <a:latin typeface="맑은 고딕"/>
              </a:rPr>
              <a:t>● </a:t>
            </a:r>
            <a:r>
              <a:rPr sz="1180">
                <a:solidFill>
                  <a:srgbClr val="282828"/>
                </a:solidFill>
                <a:latin typeface="맑은 고딕"/>
              </a:rPr>
              <a:t>위기 알림이 감지되면 재발신, 보호자 알림, 담당자 확인, 종결 처리까지 단계적으로 대응합니다.</a:t>
            </a:r>
          </a:p>
          <a:p>
            <a:pPr>
              <a:spcAft>
                <a:spcPts val="800"/>
              </a:spcAft>
            </a:pPr>
            <a:r>
              <a:rPr sz="1300" b="1">
                <a:solidFill>
                  <a:srgbClr val="6F4EC1"/>
                </a:solidFill>
                <a:latin typeface="맑은 고딕"/>
              </a:rPr>
              <a:t>● </a:t>
            </a:r>
            <a:r>
              <a:rPr sz="1180">
                <a:solidFill>
                  <a:srgbClr val="282828"/>
                </a:solidFill>
                <a:latin typeface="맑은 고딕"/>
              </a:rPr>
              <a:t>확인된 안부 결과는 보호자와 담당 기관이 지속적으로 살필 수 있도록 연결됩니다.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394192" y="4590288"/>
            <a:ext cx="2788920" cy="749808"/>
          </a:xfrm>
          <a:prstGeom prst="roundRect">
            <a:avLst/>
          </a:prstGeom>
          <a:solidFill>
            <a:srgbClr val="EEF5FC"/>
          </a:solidFill>
          <a:ln>
            <a:solidFill>
              <a:srgbClr val="10447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080" b="1">
                <a:solidFill>
                  <a:srgbClr val="10447C"/>
                </a:solidFill>
                <a:latin typeface="맑은 고딕"/>
              </a:rPr>
              <a:t>결과: 통화 이후의 안부 정보와 위기 알림을 기관 담당자가 신속하게 확인하고 후속 조치할 수 있습니다.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" y="6419088"/>
            <a:ext cx="292608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50" b="0">
                <a:solidFill>
                  <a:srgbClr val="606C7C"/>
                </a:solidFill>
                <a:latin typeface="맑은 고딕"/>
              </a:rPr>
              <a:t>안부드림 AI 아바타 시스템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881360" y="6382512"/>
            <a:ext cx="7315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50">
                <a:solidFill>
                  <a:srgbClr val="606C7C"/>
                </a:solidFill>
                <a:latin typeface="맑은 고딕"/>
              </a:rPr>
              <a:t>18/19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4048" y="6144768"/>
            <a:ext cx="2286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06C7C"/>
                </a:solidFill>
                <a:latin typeface="맑은 고딕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26280" y="6144768"/>
            <a:ext cx="32004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606C7C"/>
                </a:solidFill>
                <a:latin typeface="맑은 고딕"/>
              </a:rPr>
              <a:t>16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4400" y="6286500"/>
            <a:ext cx="3703320" cy="9144"/>
          </a:xfrm>
          <a:prstGeom prst="rect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1051560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1307592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1563624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1819656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2075688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2331720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2587752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2843784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3099816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3355848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3611880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3867912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4123944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4379976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4636008" y="6236208"/>
            <a:ext cx="64008" cy="64008"/>
          </a:xfrm>
          <a:prstGeom prst="ellipse">
            <a:avLst/>
          </a:prstGeom>
          <a:solidFill>
            <a:srgbClr val="CDD5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4892040" y="6236208"/>
            <a:ext cx="64008" cy="64008"/>
          </a:xfrm>
          <a:prstGeom prst="ellipse">
            <a:avLst/>
          </a:prstGeom>
          <a:solidFill>
            <a:srgbClr val="6F4E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548640" y="548640"/>
            <a:ext cx="11064240" cy="576072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E6ECF3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4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841248"/>
            <a:ext cx="2057400" cy="72237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8680" y="1920240"/>
            <a:ext cx="6400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안부드림은 지정 시간 전화와 알림을 통해</a:t>
            </a:r>
            <a:endParaRPr lang="en-US" sz="2200" dirty="0"/>
          </a:p>
          <a:p>
            <a:pPr marL="0" indent="0">
              <a:buNone/>
            </a:pPr>
            <a:r>
              <a:rPr lang="en-US" sz="22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아바타 돌봄통화로 자연스럽게 연결합니다.</a:t>
            </a:r>
            <a:endParaRPr lang="en-US" sz="2200" dirty="0"/>
          </a:p>
        </p:txBody>
      </p:sp>
      <p:sp>
        <p:nvSpPr>
          <p:cNvPr id="6" name="Shape 3"/>
          <p:cNvSpPr/>
          <p:nvPr/>
        </p:nvSpPr>
        <p:spPr>
          <a:xfrm>
            <a:off x="868680" y="3657600"/>
            <a:ext cx="2788920" cy="1243584"/>
          </a:xfrm>
          <a:prstGeom prst="roundRect">
            <a:avLst>
              <a:gd name="adj" fmla="val 8824"/>
            </a:avLst>
          </a:prstGeom>
          <a:solidFill>
            <a:srgbClr val="EAF3FF"/>
          </a:solidFill>
          <a:ln w="1397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1097280" y="3886200"/>
            <a:ext cx="2331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자동 연결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124712" y="4261104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가입·문자·전화·알림·통화까지 흐름을 자동화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4114800" y="3657600"/>
            <a:ext cx="2788920" cy="1243584"/>
          </a:xfrm>
          <a:prstGeom prst="roundRect">
            <a:avLst>
              <a:gd name="adj" fmla="val 8824"/>
            </a:avLst>
          </a:prstGeom>
          <a:solidFill>
            <a:srgbClr val="EAF8F0"/>
          </a:solidFill>
          <a:ln w="13970">
            <a:solidFill>
              <a:srgbClr val="149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4343400" y="3886200"/>
            <a:ext cx="2331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49A5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쉬운 사용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370832" y="4261104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어르신이 전화와 큰 버튼 중심으로 이용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7360920" y="3657600"/>
            <a:ext cx="2788920" cy="1243584"/>
          </a:xfrm>
          <a:prstGeom prst="roundRect">
            <a:avLst>
              <a:gd name="adj" fmla="val 8824"/>
            </a:avLst>
          </a:prstGeom>
          <a:solidFill>
            <a:srgbClr val="F1EBFF"/>
          </a:solidFill>
          <a:ln w="1397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0"/>
          <p:cNvSpPr/>
          <p:nvPr/>
        </p:nvSpPr>
        <p:spPr>
          <a:xfrm>
            <a:off x="7589520" y="3886200"/>
            <a:ext cx="23317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일상 돌봄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7616952" y="4261104"/>
            <a:ext cx="2286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기분·식사·날씨 등 부담 없는 안부 대화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7772400" y="914400"/>
            <a:ext cx="3063240" cy="2240280"/>
          </a:xfrm>
          <a:prstGeom prst="roundRect">
            <a:avLst>
              <a:gd name="adj" fmla="val 4082"/>
            </a:avLst>
          </a:prstGeom>
          <a:solidFill>
            <a:srgbClr val="F1EBFF"/>
          </a:solidFill>
          <a:ln w="12700">
            <a:solidFill>
              <a:srgbClr val="6D43B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Text 13"/>
          <p:cNvSpPr/>
          <p:nvPr/>
        </p:nvSpPr>
        <p:spPr>
          <a:xfrm>
            <a:off x="8092440" y="1225296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6D43B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다음 단계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001000" y="1755648"/>
            <a:ext cx="2514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기관 대상 안내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시범 운영 협의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대상자 등록 및 운영 시작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19/19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502920" y="310896"/>
            <a:ext cx="8686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전체 서비스 흐름도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30352" y="786384"/>
            <a:ext cx="8046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15개 절차를 4개의 큰 단계로 묶은 안부드림 AI 아바타 시스템 흐름입니다.</a:t>
            </a:r>
            <a:endParaRPr lang="en-US" sz="1050" dirty="0"/>
          </a:p>
        </p:txBody>
      </p:sp>
      <p:pic>
        <p:nvPicPr>
          <p:cNvPr id="5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623" y="201168"/>
            <a:ext cx="1417320" cy="500613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384048" y="1115568"/>
            <a:ext cx="11430000" cy="5166360"/>
          </a:xfrm>
          <a:prstGeom prst="roundRect">
            <a:avLst>
              <a:gd name="adj" fmla="val 1770"/>
            </a:avLst>
          </a:prstGeom>
          <a:solidFill>
            <a:srgbClr val="FFFFFF"/>
          </a:solidFill>
          <a:ln w="12700">
            <a:solidFill>
              <a:srgbClr val="E0E7F0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7" name="Image 1" descr="/mnt/data/안부드림_ai_아바타_서비스_흐름도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8622" y="1261872"/>
            <a:ext cx="6900851" cy="488289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9" name="Text 5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2/19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가입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본인·가족·기관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① 가입 및 앱 설치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3/19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EAF3FF"/>
          </a:solidFill>
          <a:ln w="15240">
            <a:solidFill>
              <a:srgbClr val="1266C3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본인 · 가족 · 기관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1993392" y="2404872"/>
            <a:ext cx="1874520" cy="187452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2212848" y="3044952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가입</a:t>
            </a:r>
            <a:endParaRPr lang="en-US" sz="2000" dirty="0"/>
          </a:p>
        </p:txBody>
      </p:sp>
      <p:sp>
        <p:nvSpPr>
          <p:cNvPr id="19" name="Shape 16"/>
          <p:cNvSpPr/>
          <p:nvPr/>
        </p:nvSpPr>
        <p:spPr>
          <a:xfrm>
            <a:off x="1645920" y="4599432"/>
            <a:ext cx="2560320" cy="685800"/>
          </a:xfrm>
          <a:prstGeom prst="chevron">
            <a:avLst/>
          </a:prstGeom>
          <a:solidFill>
            <a:srgbClr val="EAF3FF"/>
          </a:solidFill>
          <a:ln w="1524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1719072" y="4818888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가입 정보 등록 완료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19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1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대상과 연락처를 서비스에 등록합니다.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3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본인, 가족, 기관 담당자가 신청할 수 있습니다.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Text 25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등록 정보는 이후 문자 발송과 전화 연결의 기준이 됩니다.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EAF3FF"/>
          </a:solidFill>
          <a:ln w="12700">
            <a:solidFill>
              <a:srgbClr val="1266C3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7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가입 정보 등록 완료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2" name="Text 29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3" name="Shape 30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1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2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3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4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5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6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7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8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9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40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1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2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3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4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8" name="Shape 45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문자 보내기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서버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① 가입 및 앱 설치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4/19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EAF3FF"/>
          </a:solidFill>
          <a:ln w="15240">
            <a:solidFill>
              <a:srgbClr val="1266C3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서버 · 자동 처리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1993392" y="2404872"/>
            <a:ext cx="1874520" cy="187452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2212848" y="3044952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SMS</a:t>
            </a:r>
            <a:endParaRPr lang="en-US" sz="2000" dirty="0"/>
          </a:p>
        </p:txBody>
      </p:sp>
      <p:sp>
        <p:nvSpPr>
          <p:cNvPr id="19" name="Shape 16"/>
          <p:cNvSpPr/>
          <p:nvPr/>
        </p:nvSpPr>
        <p:spPr>
          <a:xfrm>
            <a:off x="1645920" y="4599432"/>
            <a:ext cx="2560320" cy="685800"/>
          </a:xfrm>
          <a:prstGeom prst="chevron">
            <a:avLst/>
          </a:prstGeom>
          <a:solidFill>
            <a:srgbClr val="EAF3FF"/>
          </a:solidFill>
          <a:ln w="1524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1719072" y="4818888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앱 설치 링크 발송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19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1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서버가 앱 설치 안내 문자를 자동 발송합니다.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3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어르신이 쉽게 설치할 수 있도록 링크를 포함합니다.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Text 25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문자 발송 이력은 다음 단계 확인에 활용됩니다.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EAF3FF"/>
          </a:solidFill>
          <a:ln w="12700">
            <a:solidFill>
              <a:srgbClr val="1266C3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7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앱 설치 링크 발송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2" name="Text 29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3" name="Shape 30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1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2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3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4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5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6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7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8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9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40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1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2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3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4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8" name="Shape 45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문자 도착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앱 설치 링크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① 가입 및 앱 설치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5/19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EAF3FF"/>
          </a:solidFill>
          <a:ln w="15240">
            <a:solidFill>
              <a:srgbClr val="1266C3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앱 · 앱 사용자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2075688" y="2084832"/>
            <a:ext cx="1700784" cy="3529584"/>
          </a:xfrm>
          <a:prstGeom prst="roundRect">
            <a:avLst>
              <a:gd name="adj" fmla="val 9677"/>
            </a:avLst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8" name="Image 1" descr="/mnt/data/1(5).jpg"/>
          <p:cNvPicPr>
            <a:picLocks noChangeAspect="1"/>
          </p:cNvPicPr>
          <p:nvPr/>
        </p:nvPicPr>
        <p:blipFill>
          <a:blip r:embed="rId4"/>
          <a:srcRect l="213" r="213"/>
          <a:stretch/>
        </p:blipFill>
        <p:spPr>
          <a:xfrm>
            <a:off x="2148840" y="2157984"/>
            <a:ext cx="1554480" cy="338328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60120" y="574243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앱 설치 링크</a:t>
            </a:r>
            <a:endParaRPr lang="en-US" sz="920" dirty="0"/>
          </a:p>
        </p:txBody>
      </p:sp>
      <p:sp>
        <p:nvSpPr>
          <p:cNvPr id="20" name="Shape 16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7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19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휴대폰으로 설치 안내 문자가 도착합니다.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1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문자 안의 링크를 눌러 앱 설치 화면으로 이동합니다.</a:t>
            </a:r>
            <a:endParaRPr lang="en-US" sz="1400" dirty="0"/>
          </a:p>
        </p:txBody>
      </p:sp>
      <p:sp>
        <p:nvSpPr>
          <p:cNvPr id="26" name="Shape 22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3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복잡한 검색 없이 바로 설치 단계로 연결됩니다.</a:t>
            </a:r>
            <a:endParaRPr lang="en-US" sz="1400" dirty="0"/>
          </a:p>
        </p:txBody>
      </p:sp>
      <p:sp>
        <p:nvSpPr>
          <p:cNvPr id="28" name="Shape 24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EAF3FF"/>
          </a:solidFill>
          <a:ln w="12700">
            <a:solidFill>
              <a:srgbClr val="1266C3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5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설치 링크 확인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1" name="Text 27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2" name="Shape 28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Shape 29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0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1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2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3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4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5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6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7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8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39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0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1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2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3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앱 설치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Google Play 설치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① 가입 및 앱 설치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6/19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EAF3FF"/>
          </a:solidFill>
          <a:ln w="15240">
            <a:solidFill>
              <a:srgbClr val="1266C3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앱 · 앱 사용자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2075688" y="2084832"/>
            <a:ext cx="1700784" cy="3529584"/>
          </a:xfrm>
          <a:prstGeom prst="roundRect">
            <a:avLst>
              <a:gd name="adj" fmla="val 9677"/>
            </a:avLst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8" name="Image 1" descr="/mnt/data/2(5).jpg"/>
          <p:cNvPicPr>
            <a:picLocks noChangeAspect="1"/>
          </p:cNvPicPr>
          <p:nvPr/>
        </p:nvPicPr>
        <p:blipFill>
          <a:blip r:embed="rId4"/>
          <a:srcRect l="213" r="213"/>
          <a:stretch/>
        </p:blipFill>
        <p:spPr>
          <a:xfrm>
            <a:off x="2148840" y="2157984"/>
            <a:ext cx="1554480" cy="338328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60120" y="574243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Google Play 설치</a:t>
            </a:r>
            <a:endParaRPr lang="en-US" sz="920" dirty="0"/>
          </a:p>
        </p:txBody>
      </p:sp>
      <p:sp>
        <p:nvSpPr>
          <p:cNvPr id="20" name="Shape 16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7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19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공식 Google Play 화면에서 안부드림 앱을 설치합니다.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1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앱 이름과 로고를 확인한 뒤 설치 버튼을 누릅니다.</a:t>
            </a:r>
            <a:endParaRPr lang="en-US" sz="1400" dirty="0"/>
          </a:p>
        </p:txBody>
      </p:sp>
      <p:sp>
        <p:nvSpPr>
          <p:cNvPr id="26" name="Shape 22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3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설치 후 앱에서 전화번호 등록 단계로 이동합니다.</a:t>
            </a:r>
            <a:endParaRPr lang="en-US" sz="1400" dirty="0"/>
          </a:p>
        </p:txBody>
      </p:sp>
      <p:sp>
        <p:nvSpPr>
          <p:cNvPr id="28" name="Shape 24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EAF3FF"/>
          </a:solidFill>
          <a:ln w="12700">
            <a:solidFill>
              <a:srgbClr val="1266C3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5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안부드림 앱 설치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1" name="Text 27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2" name="Shape 28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Shape 29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0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1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2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3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4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5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6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7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8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39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0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1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2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3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앱 설치 완료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등록 완료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① 가입 및 앱 설치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7/19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EAF3FF"/>
          </a:solidFill>
          <a:ln w="15240">
            <a:solidFill>
              <a:srgbClr val="1266C3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앱 · 앱 사용자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2075688" y="2084832"/>
            <a:ext cx="1700784" cy="3529584"/>
          </a:xfrm>
          <a:prstGeom prst="roundRect">
            <a:avLst>
              <a:gd name="adj" fmla="val 9677"/>
            </a:avLst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8" name="Image 1" descr="/mnt/data/3(5).jpg"/>
          <p:cNvPicPr>
            <a:picLocks noChangeAspect="1"/>
          </p:cNvPicPr>
          <p:nvPr/>
        </p:nvPicPr>
        <p:blipFill>
          <a:blip r:embed="rId4"/>
          <a:srcRect l="213" r="213"/>
          <a:stretch/>
        </p:blipFill>
        <p:spPr>
          <a:xfrm>
            <a:off x="2148840" y="2157984"/>
            <a:ext cx="1554480" cy="338328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60120" y="574243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등록 완료</a:t>
            </a:r>
            <a:endParaRPr lang="en-US" sz="920" dirty="0"/>
          </a:p>
        </p:txBody>
      </p:sp>
      <p:sp>
        <p:nvSpPr>
          <p:cNvPr id="20" name="Shape 16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7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19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푸시 알림을 받을 수 있도록 전화번호와 기기 토큰을 등록합니다.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1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등록 완료 메시지로 설치 상태를 확인합니다.</a:t>
            </a:r>
            <a:endParaRPr lang="en-US" sz="1400" dirty="0"/>
          </a:p>
        </p:txBody>
      </p:sp>
      <p:sp>
        <p:nvSpPr>
          <p:cNvPr id="26" name="Shape 22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3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테스트 알림으로 정상 작동 여부를 점검할 수 있습니다.</a:t>
            </a:r>
            <a:endParaRPr lang="en-US" sz="1400" dirty="0"/>
          </a:p>
        </p:txBody>
      </p:sp>
      <p:sp>
        <p:nvSpPr>
          <p:cNvPr id="28" name="Shape 24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EAF3FF"/>
          </a:solidFill>
          <a:ln w="12700">
            <a:solidFill>
              <a:srgbClr val="1266C3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5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266C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전화번호 등록 완료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1" name="Text 27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2" name="Shape 28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Shape 29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0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1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2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3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4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5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6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7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8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39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0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1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2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3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지정 시간 돌봄 어르신 전화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서버 자동 발신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② 지정 시간, 돌봄 어르신 전화 연결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8/19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FFF2E8"/>
          </a:solidFill>
          <a:ln w="15240">
            <a:solidFill>
              <a:srgbClr val="F47B20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서버 · 자동 처리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1993392" y="2404872"/>
            <a:ext cx="1874520" cy="187452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2212848" y="3044952"/>
            <a:ext cx="14356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예약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전화</a:t>
            </a:r>
            <a:endParaRPr lang="en-US" sz="2000" dirty="0"/>
          </a:p>
        </p:txBody>
      </p:sp>
      <p:sp>
        <p:nvSpPr>
          <p:cNvPr id="19" name="Shape 16"/>
          <p:cNvSpPr/>
          <p:nvPr/>
        </p:nvSpPr>
        <p:spPr>
          <a:xfrm>
            <a:off x="1645920" y="4599432"/>
            <a:ext cx="2560320" cy="685800"/>
          </a:xfrm>
          <a:prstGeom prst="chevron">
            <a:avLst/>
          </a:prstGeom>
          <a:solidFill>
            <a:srgbClr val="FFF2E8"/>
          </a:solidFill>
          <a:ln w="1524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1719072" y="4818888"/>
            <a:ext cx="2377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지정 시간 자동 발신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19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1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사전에 지정된 시간에 안부드림 서버가 자동으로 전화를 겁니다.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3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전화로 직접 연결되어 앱 조작 부담을 줄입니다.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Text 25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통화 동의 여부를 확인하는 시작점입니다.</a:t>
            </a:r>
            <a:endParaRPr lang="en-US" sz="1400" dirty="0"/>
          </a:p>
        </p:txBody>
      </p:sp>
      <p:sp>
        <p:nvSpPr>
          <p:cNvPr id="29" name="Shape 26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FFF2E8"/>
          </a:solidFill>
          <a:ln w="12700">
            <a:solidFill>
              <a:srgbClr val="F47B20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7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지정 시간 자동 발신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2" name="Text 29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3" name="Shape 30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1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2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3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4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5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6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7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8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9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40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1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2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3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4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8" name="Shape 45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30352" y="393192"/>
            <a:ext cx="548640" cy="54864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30352" y="493776"/>
            <a:ext cx="548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07008" y="338328"/>
            <a:ext cx="6629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731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아웃바운드 수신콜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25296" y="804672"/>
            <a:ext cx="6583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발신자: 안부드림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8229600" y="429768"/>
            <a:ext cx="2057400" cy="347472"/>
          </a:xfrm>
          <a:prstGeom prst="roundRect">
            <a:avLst>
              <a:gd name="adj" fmla="val 21053"/>
            </a:avLst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8339328" y="512064"/>
            <a:ext cx="18379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② 지정 시간, 돌봄 어르신 전화 연결</a:t>
            </a:r>
            <a:endParaRPr lang="en-US" sz="900" dirty="0"/>
          </a:p>
        </p:txBody>
      </p:sp>
      <p:pic>
        <p:nvPicPr>
          <p:cNvPr id="10" name="Image 0" descr="/mnt/data/72653651-a9e0-4b18-96a9-2499c438557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752" y="329184"/>
            <a:ext cx="1097280" cy="387571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457200" y="6473952"/>
            <a:ext cx="3474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안부드림 AI 아바타 시스템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10881360" y="6437376"/>
            <a:ext cx="731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sz="950">
                <a:solidFill>
                  <a:srgbClr val="606C7C"/>
                </a:solidFill>
                <a:latin typeface="맑은 고딕"/>
              </a:rPr>
              <a:t>9/19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502920" y="1207008"/>
            <a:ext cx="4297680" cy="585216"/>
          </a:xfrm>
          <a:prstGeom prst="roundRect">
            <a:avLst>
              <a:gd name="adj" fmla="val 12500"/>
            </a:avLst>
          </a:prstGeom>
          <a:solidFill>
            <a:srgbClr val="FFF2E8"/>
          </a:solidFill>
          <a:ln w="15240">
            <a:solidFill>
              <a:srgbClr val="F47B20">
                <a:alpha val="90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713232" y="1353312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서비스 주체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1591056" y="1316736"/>
            <a:ext cx="2971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 전화 · 전화 수신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40080" y="1901952"/>
            <a:ext cx="4572000" cy="4160520"/>
          </a:xfrm>
          <a:prstGeom prst="roundRect">
            <a:avLst>
              <a:gd name="adj" fmla="val 263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2075688" y="2084832"/>
            <a:ext cx="1700784" cy="3529584"/>
          </a:xfrm>
          <a:prstGeom prst="roundRect">
            <a:avLst>
              <a:gd name="adj" fmla="val 9677"/>
            </a:avLst>
          </a:prstGeom>
          <a:solidFill>
            <a:srgbClr val="111827"/>
          </a:solidFill>
          <a:ln w="12700">
            <a:solidFill>
              <a:srgbClr val="111827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8" name="Image 1" descr="/mnt/data/4(5).jpg"/>
          <p:cNvPicPr>
            <a:picLocks noChangeAspect="1"/>
          </p:cNvPicPr>
          <p:nvPr/>
        </p:nvPicPr>
        <p:blipFill>
          <a:blip r:embed="rId4"/>
          <a:srcRect l="213" r="213"/>
          <a:stretch/>
        </p:blipFill>
        <p:spPr>
          <a:xfrm>
            <a:off x="2148840" y="2157984"/>
            <a:ext cx="1554480" cy="338328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960120" y="5742432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발신자: 안부드림</a:t>
            </a:r>
            <a:endParaRPr lang="en-US" sz="920" dirty="0"/>
          </a:p>
        </p:txBody>
      </p:sp>
      <p:sp>
        <p:nvSpPr>
          <p:cNvPr id="20" name="Shape 16"/>
          <p:cNvSpPr/>
          <p:nvPr/>
        </p:nvSpPr>
        <p:spPr>
          <a:xfrm>
            <a:off x="5623560" y="1719072"/>
            <a:ext cx="5989320" cy="3886200"/>
          </a:xfrm>
          <a:prstGeom prst="roundRect">
            <a:avLst>
              <a:gd name="adj" fmla="val 2824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7"/>
          <p:cNvSpPr/>
          <p:nvPr/>
        </p:nvSpPr>
        <p:spPr>
          <a:xfrm>
            <a:off x="5971032" y="2048256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설명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6007608" y="2578608"/>
            <a:ext cx="228600" cy="22860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19"/>
          <p:cNvSpPr/>
          <p:nvPr/>
        </p:nvSpPr>
        <p:spPr>
          <a:xfrm>
            <a:off x="6373368" y="2560320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휴대폰 수신 화면에 발신자 안부드림이 표시됩니다.</a:t>
            </a:r>
            <a:endParaRPr lang="en-US" sz="1400" dirty="0"/>
          </a:p>
        </p:txBody>
      </p:sp>
      <p:sp>
        <p:nvSpPr>
          <p:cNvPr id="24" name="Shape 20"/>
          <p:cNvSpPr/>
          <p:nvPr/>
        </p:nvSpPr>
        <p:spPr>
          <a:xfrm>
            <a:off x="6007608" y="3346704"/>
            <a:ext cx="228600" cy="22860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1"/>
          <p:cNvSpPr/>
          <p:nvPr/>
        </p:nvSpPr>
        <p:spPr>
          <a:xfrm>
            <a:off x="6373368" y="3328416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돌봄 어르신은 통화 버튼을 눌러 안내 전화를 받습니다.</a:t>
            </a:r>
            <a:endParaRPr lang="en-US" sz="1400" dirty="0"/>
          </a:p>
        </p:txBody>
      </p:sp>
      <p:sp>
        <p:nvSpPr>
          <p:cNvPr id="26" name="Shape 22"/>
          <p:cNvSpPr/>
          <p:nvPr/>
        </p:nvSpPr>
        <p:spPr>
          <a:xfrm>
            <a:off x="6007608" y="4114800"/>
            <a:ext cx="228600" cy="228600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Text 23"/>
          <p:cNvSpPr/>
          <p:nvPr/>
        </p:nvSpPr>
        <p:spPr>
          <a:xfrm>
            <a:off x="6373368" y="4096512"/>
            <a:ext cx="4910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118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수신 화면에서 통화와 거절 버튼이 명확하게 보입니다.</a:t>
            </a:r>
            <a:endParaRPr lang="en-US" sz="1400" dirty="0"/>
          </a:p>
        </p:txBody>
      </p:sp>
      <p:sp>
        <p:nvSpPr>
          <p:cNvPr id="28" name="Shape 24"/>
          <p:cNvSpPr/>
          <p:nvPr/>
        </p:nvSpPr>
        <p:spPr>
          <a:xfrm>
            <a:off x="5943600" y="4873752"/>
            <a:ext cx="5349240" cy="438912"/>
          </a:xfrm>
          <a:prstGeom prst="roundRect">
            <a:avLst>
              <a:gd name="adj" fmla="val 16667"/>
            </a:avLst>
          </a:prstGeom>
          <a:solidFill>
            <a:srgbClr val="FFF2E8"/>
          </a:solidFill>
          <a:ln w="12700">
            <a:solidFill>
              <a:srgbClr val="F47B20">
                <a:alpha val="7500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5"/>
          <p:cNvSpPr/>
          <p:nvPr/>
        </p:nvSpPr>
        <p:spPr>
          <a:xfrm>
            <a:off x="6126480" y="5010912"/>
            <a:ext cx="4983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47B2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결과: 돌봄 어르신 수신콜 연결</a:t>
            </a:r>
            <a:endParaRPr lang="en-US" sz="1150" dirty="0"/>
          </a:p>
        </p:txBody>
      </p:sp>
      <p:sp>
        <p:nvSpPr>
          <p:cNvPr id="30" name="Text 26"/>
          <p:cNvSpPr/>
          <p:nvPr/>
        </p:nvSpPr>
        <p:spPr>
          <a:xfrm>
            <a:off x="512064" y="6153912"/>
            <a:ext cx="182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600" dirty="0"/>
          </a:p>
        </p:txBody>
      </p:sp>
      <p:sp>
        <p:nvSpPr>
          <p:cNvPr id="31" name="Text 27"/>
          <p:cNvSpPr/>
          <p:nvPr/>
        </p:nvSpPr>
        <p:spPr>
          <a:xfrm>
            <a:off x="5458968" y="6153912"/>
            <a:ext cx="2743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" dirty="0">
                <a:solidFill>
                  <a:srgbClr val="65758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600" dirty="0"/>
          </a:p>
        </p:txBody>
      </p:sp>
      <p:sp>
        <p:nvSpPr>
          <p:cNvPr id="32" name="Shape 28"/>
          <p:cNvSpPr/>
          <p:nvPr/>
        </p:nvSpPr>
        <p:spPr>
          <a:xfrm>
            <a:off x="1152144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Shape 29"/>
          <p:cNvSpPr/>
          <p:nvPr/>
        </p:nvSpPr>
        <p:spPr>
          <a:xfrm>
            <a:off x="1435608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Shape 30"/>
          <p:cNvSpPr/>
          <p:nvPr/>
        </p:nvSpPr>
        <p:spPr>
          <a:xfrm>
            <a:off x="1719072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5" name="Shape 31"/>
          <p:cNvSpPr/>
          <p:nvPr/>
        </p:nvSpPr>
        <p:spPr>
          <a:xfrm>
            <a:off x="2002536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2"/>
          <p:cNvSpPr/>
          <p:nvPr/>
        </p:nvSpPr>
        <p:spPr>
          <a:xfrm>
            <a:off x="2286000" y="6236208"/>
            <a:ext cx="118872" cy="118872"/>
          </a:xfrm>
          <a:prstGeom prst="ellipse">
            <a:avLst/>
          </a:prstGeom>
          <a:solidFill>
            <a:srgbClr val="1266C3"/>
          </a:solidFill>
          <a:ln w="12700">
            <a:solidFill>
              <a:srgbClr val="1266C3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Shape 33"/>
          <p:cNvSpPr/>
          <p:nvPr/>
        </p:nvSpPr>
        <p:spPr>
          <a:xfrm>
            <a:off x="2569464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8" name="Shape 34"/>
          <p:cNvSpPr/>
          <p:nvPr/>
        </p:nvSpPr>
        <p:spPr>
          <a:xfrm>
            <a:off x="2852928" y="6236208"/>
            <a:ext cx="118872" cy="118872"/>
          </a:xfrm>
          <a:prstGeom prst="ellipse">
            <a:avLst/>
          </a:prstGeom>
          <a:solidFill>
            <a:srgbClr val="F47B20"/>
          </a:solidFill>
          <a:ln w="12700">
            <a:solidFill>
              <a:srgbClr val="F47B2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9" name="Shape 35"/>
          <p:cNvSpPr/>
          <p:nvPr/>
        </p:nvSpPr>
        <p:spPr>
          <a:xfrm>
            <a:off x="313639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6"/>
          <p:cNvSpPr/>
          <p:nvPr/>
        </p:nvSpPr>
        <p:spPr>
          <a:xfrm>
            <a:off x="341985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37"/>
          <p:cNvSpPr/>
          <p:nvPr/>
        </p:nvSpPr>
        <p:spPr>
          <a:xfrm>
            <a:off x="370332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Shape 38"/>
          <p:cNvSpPr/>
          <p:nvPr/>
        </p:nvSpPr>
        <p:spPr>
          <a:xfrm>
            <a:off x="3986784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Shape 39"/>
          <p:cNvSpPr/>
          <p:nvPr/>
        </p:nvSpPr>
        <p:spPr>
          <a:xfrm>
            <a:off x="4270248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4" name="Shape 40"/>
          <p:cNvSpPr/>
          <p:nvPr/>
        </p:nvSpPr>
        <p:spPr>
          <a:xfrm>
            <a:off x="4553712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5" name="Shape 41"/>
          <p:cNvSpPr/>
          <p:nvPr/>
        </p:nvSpPr>
        <p:spPr>
          <a:xfrm>
            <a:off x="4837176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6" name="Shape 42"/>
          <p:cNvSpPr/>
          <p:nvPr/>
        </p:nvSpPr>
        <p:spPr>
          <a:xfrm>
            <a:off x="5120640" y="6236208"/>
            <a:ext cx="118872" cy="118872"/>
          </a:xfrm>
          <a:prstGeom prst="ellipse">
            <a:avLst/>
          </a:prstGeom>
          <a:solidFill>
            <a:srgbClr val="D7DEE8"/>
          </a:solidFill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7" name="Shape 43"/>
          <p:cNvSpPr/>
          <p:nvPr/>
        </p:nvSpPr>
        <p:spPr>
          <a:xfrm>
            <a:off x="1216152" y="6295644"/>
            <a:ext cx="3968496" cy="0"/>
          </a:xfrm>
          <a:prstGeom prst="line">
            <a:avLst/>
          </a:prstGeom>
          <a:noFill/>
          <a:ln w="12700">
            <a:solidFill>
              <a:srgbClr val="D7DEE8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와이드스크린</PresentationFormat>
  <Paragraphs>0</Paragraphs>
  <Slides>19</Slides>
  <Notes>18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안부드림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안부드림 AI 아바타 서비스 소개자료</dc:title>
  <dc:subject>안부드림 AI 아바타 서비스 소개자료</dc:subject>
  <dc:creator>OpenAI</dc:creator>
  <cp:lastModifiedBy>OpenAI</cp:lastModifiedBy>
  <cp:revision>11</cp:revision>
  <dcterms:created xsi:type="dcterms:W3CDTF">2026-07-17T02:30:07Z</dcterms:created>
  <dcterms:modified xsi:type="dcterms:W3CDTF">2026-07-18T00:53:24Z</dcterms:modified>
</cp:coreProperties>
</file>